
<file path=[Content_Types].xml><?xml version="1.0" encoding="utf-8"?>
<Types xmlns="http://schemas.openxmlformats.org/package/2006/content-types">
  <Default Extension="gif" ContentType="image/gif"/>
  <Default Extension="jpeg" ContentType="image/jpeg"/>
  <Default Extension="jpg" ContentType="image/gi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12"/>
  </p:notesMasterIdLst>
  <p:sldIdLst>
    <p:sldId id="256" r:id="rId2"/>
    <p:sldId id="257" r:id="rId3"/>
    <p:sldId id="271" r:id="rId4"/>
    <p:sldId id="272" r:id="rId5"/>
    <p:sldId id="263" r:id="rId6"/>
    <p:sldId id="269" r:id="rId7"/>
    <p:sldId id="267" r:id="rId8"/>
    <p:sldId id="273" r:id="rId9"/>
    <p:sldId id="268" r:id="rId10"/>
    <p:sldId id="270"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88725" autoAdjust="0"/>
  </p:normalViewPr>
  <p:slideViewPr>
    <p:cSldViewPr snapToGrid="0">
      <p:cViewPr varScale="1">
        <p:scale>
          <a:sx n="63" d="100"/>
          <a:sy n="63" d="100"/>
        </p:scale>
        <p:origin x="780" y="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FD93DB6-17C8-4AB3-9D3D-1D545B8CEB1F}" type="datetimeFigureOut">
              <a:rPr lang="en-US" smtClean="0"/>
              <a:t>5/10/2024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E5ABED6-CFCD-4B4A-B436-5BF92C041487}" type="slidenum">
              <a:rPr lang="en-US" smtClean="0"/>
              <a:t>‹#›</a:t>
            </a:fld>
            <a:endParaRPr lang="en-US"/>
          </a:p>
        </p:txBody>
      </p:sp>
    </p:spTree>
    <p:extLst>
      <p:ext uri="{BB962C8B-B14F-4D97-AF65-F5344CB8AC3E}">
        <p14:creationId xmlns:p14="http://schemas.microsoft.com/office/powerpoint/2010/main" val="3228133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God distinguishes Himself from all other so-called gods or religions throughout Scripture by pointing out that only He can produce prewritten history - That being the case because He sovereignly controls and works out all of history according to His purposed decree. History is “His Story”</a:t>
            </a:r>
          </a:p>
          <a:p>
            <a:r>
              <a:rPr lang="en-US" dirty="0"/>
              <a:t>This is a unique feature of the Bible that sets it apart from all other books and claims by people to be able to predict the future. The O.T. actually described the essential feature of a true prophet of God as being one whose prophetic pronouncements came to pass with 100 percent accuracy. Failed prophetic claims were capital offenses and also discredited the person claiming to speak for God. Also, whenever people are lying, they tend to shy away from saying a lot. They don’t want their sham to be seen for what it is. They are like the Chaldeans who want the dream up front so they can make up a story that sounds good, but that cant be scrutinized. God isn’t like that – He gives the dream and the interpretation so to speak. He tells what is going to happen and then brings events to pass so that precisely what was said does in fact come to pass. No mere man can do something like this. No mere book written by men can reveal the things that the Bible does, long beforehand. Men (and in their writings) don’t want their contradictions to come out under cross examination, so they take the fifth so to speak. They say as little as possible so that it cannot be seen that they are liars. Not so with Scripture – it makes bold and repeated prophetic claims and pronouncements on a regular basis. The Old Testament is full of statements such as Thus says the Lord … such and such will take place. In other words, God is not at all concerned that something He has said will fail. His promises/His prophecies will not fail to come to pass. This is a major theme both in the Old and New Testament. Every word of God will prove true – that is the case whether it involves the promise of a son to barren parents, or the price of food during a current famine and food shortage, the features of a coming Messiah, or the history of entire nations. God doesn’t take the fifth but rather gives very detailed and striking claims that are very easy to check for accuracy. God will not allow His reputation to be tarnished with the charge that His promise failed in some way. There are plenty of places where this potential charge is addressed – but the point in each case is to demonstrate that God, in fact, upheld and did precisely what He said He would do. And what came to pass was exactly what He said would come to pass, even if this was somewhat hidden and mysterious prior to God pulling back the veil and showing how He was actually fulfilling His word.</a:t>
            </a:r>
          </a:p>
          <a:p>
            <a:endParaRPr lang="en-US" dirty="0"/>
          </a:p>
        </p:txBody>
      </p:sp>
      <p:sp>
        <p:nvSpPr>
          <p:cNvPr id="4" name="Slide Number Placeholder 3"/>
          <p:cNvSpPr>
            <a:spLocks noGrp="1"/>
          </p:cNvSpPr>
          <p:nvPr>
            <p:ph type="sldNum" sz="quarter" idx="5"/>
          </p:nvPr>
        </p:nvSpPr>
        <p:spPr/>
        <p:txBody>
          <a:bodyPr/>
          <a:lstStyle/>
          <a:p>
            <a:fld id="{DE5ABED6-CFCD-4B4A-B436-5BF92C041487}" type="slidenum">
              <a:rPr lang="en-US" smtClean="0"/>
              <a:t>2</a:t>
            </a:fld>
            <a:endParaRPr lang="en-US"/>
          </a:p>
        </p:txBody>
      </p:sp>
    </p:spTree>
    <p:extLst>
      <p:ext uri="{BB962C8B-B14F-4D97-AF65-F5344CB8AC3E}">
        <p14:creationId xmlns:p14="http://schemas.microsoft.com/office/powerpoint/2010/main" val="34181442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E5ABED6-CFCD-4B4A-B436-5BF92C041487}" type="slidenum">
              <a:rPr lang="en-US" smtClean="0"/>
              <a:t>3</a:t>
            </a:fld>
            <a:endParaRPr lang="en-US"/>
          </a:p>
        </p:txBody>
      </p:sp>
    </p:spTree>
    <p:extLst>
      <p:ext uri="{BB962C8B-B14F-4D97-AF65-F5344CB8AC3E}">
        <p14:creationId xmlns:p14="http://schemas.microsoft.com/office/powerpoint/2010/main" val="39506427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E5ABED6-CFCD-4B4A-B436-5BF92C041487}" type="slidenum">
              <a:rPr lang="en-US" smtClean="0"/>
              <a:t>4</a:t>
            </a:fld>
            <a:endParaRPr lang="en-US"/>
          </a:p>
        </p:txBody>
      </p:sp>
    </p:spTree>
    <p:extLst>
      <p:ext uri="{BB962C8B-B14F-4D97-AF65-F5344CB8AC3E}">
        <p14:creationId xmlns:p14="http://schemas.microsoft.com/office/powerpoint/2010/main" val="39613251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E5ABED6-CFCD-4B4A-B436-5BF92C041487}" type="slidenum">
              <a:rPr lang="en-US" smtClean="0"/>
              <a:t>6</a:t>
            </a:fld>
            <a:endParaRPr lang="en-US"/>
          </a:p>
        </p:txBody>
      </p:sp>
    </p:spTree>
    <p:extLst>
      <p:ext uri="{BB962C8B-B14F-4D97-AF65-F5344CB8AC3E}">
        <p14:creationId xmlns:p14="http://schemas.microsoft.com/office/powerpoint/2010/main" val="37435980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E5ABED6-CFCD-4B4A-B436-5BF92C041487}" type="slidenum">
              <a:rPr lang="en-US" smtClean="0"/>
              <a:t>7</a:t>
            </a:fld>
            <a:endParaRPr lang="en-US"/>
          </a:p>
        </p:txBody>
      </p:sp>
    </p:spTree>
    <p:extLst>
      <p:ext uri="{BB962C8B-B14F-4D97-AF65-F5344CB8AC3E}">
        <p14:creationId xmlns:p14="http://schemas.microsoft.com/office/powerpoint/2010/main" val="2710656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E5ABED6-CFCD-4B4A-B436-5BF92C041487}" type="slidenum">
              <a:rPr lang="en-US" smtClean="0"/>
              <a:t>9</a:t>
            </a:fld>
            <a:endParaRPr lang="en-US"/>
          </a:p>
        </p:txBody>
      </p:sp>
    </p:spTree>
    <p:extLst>
      <p:ext uri="{BB962C8B-B14F-4D97-AF65-F5344CB8AC3E}">
        <p14:creationId xmlns:p14="http://schemas.microsoft.com/office/powerpoint/2010/main" val="30589986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E5ABED6-CFCD-4B4A-B436-5BF92C041487}" type="slidenum">
              <a:rPr lang="en-US" smtClean="0"/>
              <a:t>10</a:t>
            </a:fld>
            <a:endParaRPr lang="en-US"/>
          </a:p>
        </p:txBody>
      </p:sp>
    </p:spTree>
    <p:extLst>
      <p:ext uri="{BB962C8B-B14F-4D97-AF65-F5344CB8AC3E}">
        <p14:creationId xmlns:p14="http://schemas.microsoft.com/office/powerpoint/2010/main" val="36750361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937910C-28B6-491F-A9C1-8B1F196947C6}" type="datetimeFigureOut">
              <a:rPr lang="en-US" smtClean="0"/>
              <a:t>5/10/2024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7E2942-2F09-4474-A2CE-019E999E624E}" type="slidenum">
              <a:rPr lang="en-US" smtClean="0"/>
              <a:t>‹#›</a:t>
            </a:fld>
            <a:endParaRPr lang="en-US"/>
          </a:p>
        </p:txBody>
      </p:sp>
    </p:spTree>
    <p:extLst>
      <p:ext uri="{BB962C8B-B14F-4D97-AF65-F5344CB8AC3E}">
        <p14:creationId xmlns:p14="http://schemas.microsoft.com/office/powerpoint/2010/main" val="13816796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937910C-28B6-491F-A9C1-8B1F196947C6}" type="datetimeFigureOut">
              <a:rPr lang="en-US" smtClean="0"/>
              <a:t>5/10/2024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B7E2942-2F09-4474-A2CE-019E999E624E}" type="slidenum">
              <a:rPr lang="en-US" smtClean="0"/>
              <a:t>‹#›</a:t>
            </a:fld>
            <a:endParaRPr lang="en-US"/>
          </a:p>
        </p:txBody>
      </p:sp>
    </p:spTree>
    <p:extLst>
      <p:ext uri="{BB962C8B-B14F-4D97-AF65-F5344CB8AC3E}">
        <p14:creationId xmlns:p14="http://schemas.microsoft.com/office/powerpoint/2010/main" val="18129244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F937910C-28B6-491F-A9C1-8B1F196947C6}" type="datetimeFigureOut">
              <a:rPr lang="en-US" smtClean="0"/>
              <a:t>5/10/2024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7E2942-2F09-4474-A2CE-019E999E624E}" type="slidenum">
              <a:rPr lang="en-US" smtClean="0"/>
              <a:t>‹#›</a:t>
            </a:fld>
            <a:endParaRPr lang="en-US"/>
          </a:p>
        </p:txBody>
      </p:sp>
    </p:spTree>
    <p:extLst>
      <p:ext uri="{BB962C8B-B14F-4D97-AF65-F5344CB8AC3E}">
        <p14:creationId xmlns:p14="http://schemas.microsoft.com/office/powerpoint/2010/main" val="670551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F937910C-28B6-491F-A9C1-8B1F196947C6}" type="datetimeFigureOut">
              <a:rPr lang="en-US" smtClean="0"/>
              <a:t>5/10/2024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7E2942-2F09-4474-A2CE-019E999E624E}" type="slidenum">
              <a:rPr lang="en-US" smtClean="0"/>
              <a:t>‹#›</a:t>
            </a:fld>
            <a:endParaRPr lang="en-US"/>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38956383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937910C-28B6-491F-A9C1-8B1F196947C6}" type="datetimeFigureOut">
              <a:rPr lang="en-US" smtClean="0"/>
              <a:t>5/10/2024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7E2942-2F09-4474-A2CE-019E999E624E}" type="slidenum">
              <a:rPr lang="en-US" smtClean="0"/>
              <a:t>‹#›</a:t>
            </a:fld>
            <a:endParaRPr lang="en-US"/>
          </a:p>
        </p:txBody>
      </p:sp>
    </p:spTree>
    <p:extLst>
      <p:ext uri="{BB962C8B-B14F-4D97-AF65-F5344CB8AC3E}">
        <p14:creationId xmlns:p14="http://schemas.microsoft.com/office/powerpoint/2010/main" val="20007983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F937910C-28B6-491F-A9C1-8B1F196947C6}" type="datetimeFigureOut">
              <a:rPr lang="en-US" smtClean="0"/>
              <a:t>5/10/2024</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7E2942-2F09-4474-A2CE-019E999E624E}" type="slidenum">
              <a:rPr lang="en-US" smtClean="0"/>
              <a:t>‹#›</a:t>
            </a:fld>
            <a:endParaRPr lang="en-US"/>
          </a:p>
        </p:txBody>
      </p:sp>
    </p:spTree>
    <p:extLst>
      <p:ext uri="{BB962C8B-B14F-4D97-AF65-F5344CB8AC3E}">
        <p14:creationId xmlns:p14="http://schemas.microsoft.com/office/powerpoint/2010/main" val="35716829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F937910C-28B6-491F-A9C1-8B1F196947C6}" type="datetimeFigureOut">
              <a:rPr lang="en-US" smtClean="0"/>
              <a:t>5/10/2024</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7E2942-2F09-4474-A2CE-019E999E624E}" type="slidenum">
              <a:rPr lang="en-US" smtClean="0"/>
              <a:t>‹#›</a:t>
            </a:fld>
            <a:endParaRPr lang="en-US"/>
          </a:p>
        </p:txBody>
      </p:sp>
    </p:spTree>
    <p:extLst>
      <p:ext uri="{BB962C8B-B14F-4D97-AF65-F5344CB8AC3E}">
        <p14:creationId xmlns:p14="http://schemas.microsoft.com/office/powerpoint/2010/main" val="9044366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937910C-28B6-491F-A9C1-8B1F196947C6}" type="datetimeFigureOut">
              <a:rPr lang="en-US" smtClean="0"/>
              <a:t>5/10/2024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7E2942-2F09-4474-A2CE-019E999E624E}" type="slidenum">
              <a:rPr lang="en-US" smtClean="0"/>
              <a:t>‹#›</a:t>
            </a:fld>
            <a:endParaRPr lang="en-US"/>
          </a:p>
        </p:txBody>
      </p:sp>
    </p:spTree>
    <p:extLst>
      <p:ext uri="{BB962C8B-B14F-4D97-AF65-F5344CB8AC3E}">
        <p14:creationId xmlns:p14="http://schemas.microsoft.com/office/powerpoint/2010/main" val="127389014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937910C-28B6-491F-A9C1-8B1F196947C6}" type="datetimeFigureOut">
              <a:rPr lang="en-US" smtClean="0"/>
              <a:t>5/10/2024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7E2942-2F09-4474-A2CE-019E999E624E}" type="slidenum">
              <a:rPr lang="en-US" smtClean="0"/>
              <a:t>‹#›</a:t>
            </a:fld>
            <a:endParaRPr lang="en-US"/>
          </a:p>
        </p:txBody>
      </p:sp>
    </p:spTree>
    <p:extLst>
      <p:ext uri="{BB962C8B-B14F-4D97-AF65-F5344CB8AC3E}">
        <p14:creationId xmlns:p14="http://schemas.microsoft.com/office/powerpoint/2010/main" val="9181361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p>
            <a:fld id="{F937910C-28B6-491F-A9C1-8B1F196947C6}" type="datetimeFigureOut">
              <a:rPr lang="en-US" smtClean="0"/>
              <a:t>5/10/2024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7E2942-2F09-4474-A2CE-019E999E624E}" type="slidenum">
              <a:rPr lang="en-US" smtClean="0"/>
              <a:t>‹#›</a:t>
            </a:fld>
            <a:endParaRPr lang="en-US"/>
          </a:p>
        </p:txBody>
      </p:sp>
    </p:spTree>
    <p:extLst>
      <p:ext uri="{BB962C8B-B14F-4D97-AF65-F5344CB8AC3E}">
        <p14:creationId xmlns:p14="http://schemas.microsoft.com/office/powerpoint/2010/main" val="37187562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937910C-28B6-491F-A9C1-8B1F196947C6}" type="datetimeFigureOut">
              <a:rPr lang="en-US" smtClean="0"/>
              <a:t>5/10/2024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7E2942-2F09-4474-A2CE-019E999E624E}" type="slidenum">
              <a:rPr lang="en-US" smtClean="0"/>
              <a:t>‹#›</a:t>
            </a:fld>
            <a:endParaRPr lang="en-US"/>
          </a:p>
        </p:txBody>
      </p:sp>
    </p:spTree>
    <p:extLst>
      <p:ext uri="{BB962C8B-B14F-4D97-AF65-F5344CB8AC3E}">
        <p14:creationId xmlns:p14="http://schemas.microsoft.com/office/powerpoint/2010/main" val="36227964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937910C-28B6-491F-A9C1-8B1F196947C6}" type="datetimeFigureOut">
              <a:rPr lang="en-US" smtClean="0"/>
              <a:t>5/10/2024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B7E2942-2F09-4474-A2CE-019E999E624E}" type="slidenum">
              <a:rPr lang="en-US" smtClean="0"/>
              <a:t>‹#›</a:t>
            </a:fld>
            <a:endParaRPr lang="en-US"/>
          </a:p>
        </p:txBody>
      </p:sp>
    </p:spTree>
    <p:extLst>
      <p:ext uri="{BB962C8B-B14F-4D97-AF65-F5344CB8AC3E}">
        <p14:creationId xmlns:p14="http://schemas.microsoft.com/office/powerpoint/2010/main" val="24321774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937910C-28B6-491F-A9C1-8B1F196947C6}" type="datetimeFigureOut">
              <a:rPr lang="en-US" smtClean="0"/>
              <a:t>5/10/2024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B7E2942-2F09-4474-A2CE-019E999E624E}" type="slidenum">
              <a:rPr lang="en-US" smtClean="0"/>
              <a:t>‹#›</a:t>
            </a:fld>
            <a:endParaRPr lang="en-US"/>
          </a:p>
        </p:txBody>
      </p:sp>
    </p:spTree>
    <p:extLst>
      <p:ext uri="{BB962C8B-B14F-4D97-AF65-F5344CB8AC3E}">
        <p14:creationId xmlns:p14="http://schemas.microsoft.com/office/powerpoint/2010/main" val="34603975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p:txBody>
          <a:bodyPr/>
          <a:lstStyle/>
          <a:p>
            <a:fld id="{F937910C-28B6-491F-A9C1-8B1F196947C6}" type="datetimeFigureOut">
              <a:rPr lang="en-US" smtClean="0"/>
              <a:t>5/10/2024</a:t>
            </a:fld>
            <a:endParaRPr lang="en-US"/>
          </a:p>
        </p:txBody>
      </p:sp>
      <p:sp>
        <p:nvSpPr>
          <p:cNvPr id="5" name="Footer Placeholder 3"/>
          <p:cNvSpPr>
            <a:spLocks noGrp="1"/>
          </p:cNvSpPr>
          <p:nvPr>
            <p:ph type="ftr" sz="quarter" idx="11"/>
          </p:nvPr>
        </p:nvSpPr>
        <p:spPr/>
        <p:txBody>
          <a:bodyPr/>
          <a:lstStyle/>
          <a:p>
            <a:endParaRPr lang="en-US"/>
          </a:p>
        </p:txBody>
      </p:sp>
      <p:sp>
        <p:nvSpPr>
          <p:cNvPr id="6" name="Slide Number Placeholder 4"/>
          <p:cNvSpPr>
            <a:spLocks noGrp="1"/>
          </p:cNvSpPr>
          <p:nvPr>
            <p:ph type="sldNum" sz="quarter" idx="12"/>
          </p:nvPr>
        </p:nvSpPr>
        <p:spPr/>
        <p:txBody>
          <a:bodyPr/>
          <a:lstStyle/>
          <a:p>
            <a:fld id="{DB7E2942-2F09-4474-A2CE-019E999E624E}" type="slidenum">
              <a:rPr lang="en-US" smtClean="0"/>
              <a:t>‹#›</a:t>
            </a:fld>
            <a:endParaRPr lang="en-US"/>
          </a:p>
        </p:txBody>
      </p:sp>
    </p:spTree>
    <p:extLst>
      <p:ext uri="{BB962C8B-B14F-4D97-AF65-F5344CB8AC3E}">
        <p14:creationId xmlns:p14="http://schemas.microsoft.com/office/powerpoint/2010/main" val="21378397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F937910C-28B6-491F-A9C1-8B1F196947C6}" type="datetimeFigureOut">
              <a:rPr lang="en-US" smtClean="0"/>
              <a:t>5/10/2024</a:t>
            </a:fld>
            <a:endParaRPr lang="en-US"/>
          </a:p>
        </p:txBody>
      </p:sp>
      <p:sp>
        <p:nvSpPr>
          <p:cNvPr id="5" name="Footer Placeholder 2"/>
          <p:cNvSpPr>
            <a:spLocks noGrp="1"/>
          </p:cNvSpPr>
          <p:nvPr>
            <p:ph type="ftr" sz="quarter" idx="11"/>
          </p:nvPr>
        </p:nvSpPr>
        <p:spPr/>
        <p:txBody>
          <a:bodyPr/>
          <a:lstStyle/>
          <a:p>
            <a:endParaRPr lang="en-US"/>
          </a:p>
        </p:txBody>
      </p:sp>
      <p:sp>
        <p:nvSpPr>
          <p:cNvPr id="6" name="Slide Number Placeholder 3"/>
          <p:cNvSpPr>
            <a:spLocks noGrp="1"/>
          </p:cNvSpPr>
          <p:nvPr>
            <p:ph type="sldNum" sz="quarter" idx="12"/>
          </p:nvPr>
        </p:nvSpPr>
        <p:spPr/>
        <p:txBody>
          <a:bodyPr/>
          <a:lstStyle/>
          <a:p>
            <a:fld id="{DB7E2942-2F09-4474-A2CE-019E999E624E}" type="slidenum">
              <a:rPr lang="en-US" smtClean="0"/>
              <a:t>‹#›</a:t>
            </a:fld>
            <a:endParaRPr lang="en-US"/>
          </a:p>
        </p:txBody>
      </p:sp>
    </p:spTree>
    <p:extLst>
      <p:ext uri="{BB962C8B-B14F-4D97-AF65-F5344CB8AC3E}">
        <p14:creationId xmlns:p14="http://schemas.microsoft.com/office/powerpoint/2010/main" val="23873880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p:cNvSpPr>
            <a:spLocks noGrp="1"/>
          </p:cNvSpPr>
          <p:nvPr>
            <p:ph type="dt" sz="half" idx="10"/>
          </p:nvPr>
        </p:nvSpPr>
        <p:spPr/>
        <p:txBody>
          <a:bodyPr/>
          <a:lstStyle/>
          <a:p>
            <a:fld id="{F937910C-28B6-491F-A9C1-8B1F196947C6}" type="datetimeFigureOut">
              <a:rPr lang="en-US" smtClean="0"/>
              <a:t>5/10/2024</a:t>
            </a:fld>
            <a:endParaRPr lang="en-US"/>
          </a:p>
        </p:txBody>
      </p:sp>
      <p:sp>
        <p:nvSpPr>
          <p:cNvPr id="5" name="Footer Placeholder 5"/>
          <p:cNvSpPr>
            <a:spLocks noGrp="1"/>
          </p:cNvSpPr>
          <p:nvPr>
            <p:ph type="ftr" sz="quarter" idx="11"/>
          </p:nvPr>
        </p:nvSpPr>
        <p:spPr/>
        <p:txBody>
          <a:bodyPr/>
          <a:lstStyle/>
          <a:p>
            <a:endParaRPr lang="en-US"/>
          </a:p>
        </p:txBody>
      </p:sp>
      <p:sp>
        <p:nvSpPr>
          <p:cNvPr id="6" name="Slide Number Placeholder 6"/>
          <p:cNvSpPr>
            <a:spLocks noGrp="1"/>
          </p:cNvSpPr>
          <p:nvPr>
            <p:ph type="sldNum" sz="quarter" idx="12"/>
          </p:nvPr>
        </p:nvSpPr>
        <p:spPr/>
        <p:txBody>
          <a:bodyPr/>
          <a:lstStyle/>
          <a:p>
            <a:fld id="{DB7E2942-2F09-4474-A2CE-019E999E624E}" type="slidenum">
              <a:rPr lang="en-US" smtClean="0"/>
              <a:t>‹#›</a:t>
            </a:fld>
            <a:endParaRPr lang="en-US"/>
          </a:p>
        </p:txBody>
      </p:sp>
    </p:spTree>
    <p:extLst>
      <p:ext uri="{BB962C8B-B14F-4D97-AF65-F5344CB8AC3E}">
        <p14:creationId xmlns:p14="http://schemas.microsoft.com/office/powerpoint/2010/main" val="10704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937910C-28B6-491F-A9C1-8B1F196947C6}" type="datetimeFigureOut">
              <a:rPr lang="en-US" smtClean="0"/>
              <a:t>5/10/2024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B7E2942-2F09-4474-A2CE-019E999E624E}" type="slidenum">
              <a:rPr lang="en-US" smtClean="0"/>
              <a:t>‹#›</a:t>
            </a:fld>
            <a:endParaRPr lang="en-US"/>
          </a:p>
        </p:txBody>
      </p:sp>
    </p:spTree>
    <p:extLst>
      <p:ext uri="{BB962C8B-B14F-4D97-AF65-F5344CB8AC3E}">
        <p14:creationId xmlns:p14="http://schemas.microsoft.com/office/powerpoint/2010/main" val="9017820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F937910C-28B6-491F-A9C1-8B1F196947C6}" type="datetimeFigureOut">
              <a:rPr lang="en-US" smtClean="0"/>
              <a:t>5/10/2024</a:t>
            </a:fld>
            <a:endParaRPr lang="en-US"/>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B7E2942-2F09-4474-A2CE-019E999E624E}" type="slidenum">
              <a:rPr lang="en-US" smtClean="0"/>
              <a:t>‹#›</a:t>
            </a:fld>
            <a:endParaRPr lang="en-US"/>
          </a:p>
        </p:txBody>
      </p:sp>
    </p:spTree>
    <p:extLst>
      <p:ext uri="{BB962C8B-B14F-4D97-AF65-F5344CB8AC3E}">
        <p14:creationId xmlns:p14="http://schemas.microsoft.com/office/powerpoint/2010/main" val="187210769"/>
      </p:ext>
    </p:extLst>
  </p:cSld>
  <p:clrMap bg1="dk1" tx1="lt1" bg2="dk2" tx2="lt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 id="2147483744" r:id="rId12"/>
    <p:sldLayoutId id="2147483745" r:id="rId13"/>
    <p:sldLayoutId id="2147483746" r:id="rId14"/>
    <p:sldLayoutId id="2147483747" r:id="rId15"/>
    <p:sldLayoutId id="2147483748" r:id="rId16"/>
    <p:sldLayoutId id="2147483749"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C83F62-745A-CC3B-83D6-28857EFED39D}"/>
              </a:ext>
            </a:extLst>
          </p:cNvPr>
          <p:cNvSpPr>
            <a:spLocks noGrp="1"/>
          </p:cNvSpPr>
          <p:nvPr>
            <p:ph type="ctrTitle"/>
          </p:nvPr>
        </p:nvSpPr>
        <p:spPr/>
        <p:txBody>
          <a:bodyPr/>
          <a:lstStyle/>
          <a:p>
            <a:r>
              <a:rPr lang="en-US" dirty="0"/>
              <a:t>Fulfilled Prophecy</a:t>
            </a:r>
          </a:p>
        </p:txBody>
      </p:sp>
      <p:sp>
        <p:nvSpPr>
          <p:cNvPr id="3" name="Subtitle 2">
            <a:extLst>
              <a:ext uri="{FF2B5EF4-FFF2-40B4-BE49-F238E27FC236}">
                <a16:creationId xmlns:a16="http://schemas.microsoft.com/office/drawing/2014/main" id="{3E4994F9-A209-4A72-80E0-0574BDE2BE3B}"/>
              </a:ext>
            </a:extLst>
          </p:cNvPr>
          <p:cNvSpPr>
            <a:spLocks noGrp="1"/>
          </p:cNvSpPr>
          <p:nvPr>
            <p:ph type="subTitle" idx="1"/>
          </p:nvPr>
        </p:nvSpPr>
        <p:spPr/>
        <p:txBody>
          <a:bodyPr/>
          <a:lstStyle/>
          <a:p>
            <a:r>
              <a:rPr lang="en-US" dirty="0"/>
              <a:t>Evidence for the Divine Inspiration of Scripture</a:t>
            </a:r>
          </a:p>
        </p:txBody>
      </p:sp>
    </p:spTree>
    <p:extLst>
      <p:ext uri="{BB962C8B-B14F-4D97-AF65-F5344CB8AC3E}">
        <p14:creationId xmlns:p14="http://schemas.microsoft.com/office/powerpoint/2010/main" val="13570870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91B426-177D-1B28-3D2D-7523B0DA4898}"/>
              </a:ext>
            </a:extLst>
          </p:cNvPr>
          <p:cNvSpPr>
            <a:spLocks noGrp="1"/>
          </p:cNvSpPr>
          <p:nvPr>
            <p:ph type="title"/>
          </p:nvPr>
        </p:nvSpPr>
        <p:spPr/>
        <p:txBody>
          <a:bodyPr/>
          <a:lstStyle/>
          <a:p>
            <a:r>
              <a:rPr lang="en-US" dirty="0"/>
              <a:t>Ancient submerged columns with modern buildings along the coast</a:t>
            </a:r>
          </a:p>
        </p:txBody>
      </p:sp>
      <p:pic>
        <p:nvPicPr>
          <p:cNvPr id="2050" name="Picture 2" descr="Submerged ancient columns with the skyline of the modern city in the background.">
            <a:extLst>
              <a:ext uri="{FF2B5EF4-FFF2-40B4-BE49-F238E27FC236}">
                <a16:creationId xmlns:a16="http://schemas.microsoft.com/office/drawing/2014/main" id="{4B9B106E-D87F-1804-8360-5E9B1DBFDC37}"/>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513861" y="1853248"/>
            <a:ext cx="6477740" cy="48583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896471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ACFD69-70B3-3EE5-FF9D-AF46E5939605}"/>
              </a:ext>
            </a:extLst>
          </p:cNvPr>
          <p:cNvSpPr>
            <a:spLocks noGrp="1"/>
          </p:cNvSpPr>
          <p:nvPr>
            <p:ph type="title"/>
          </p:nvPr>
        </p:nvSpPr>
        <p:spPr/>
        <p:txBody>
          <a:bodyPr/>
          <a:lstStyle/>
          <a:p>
            <a:r>
              <a:rPr lang="en-US" dirty="0"/>
              <a:t>Isaiah 46:9-10</a:t>
            </a:r>
          </a:p>
        </p:txBody>
      </p:sp>
      <p:sp>
        <p:nvSpPr>
          <p:cNvPr id="3" name="Content Placeholder 2">
            <a:extLst>
              <a:ext uri="{FF2B5EF4-FFF2-40B4-BE49-F238E27FC236}">
                <a16:creationId xmlns:a16="http://schemas.microsoft.com/office/drawing/2014/main" id="{2361171C-08CB-74A3-2B8D-6368B0388EEA}"/>
              </a:ext>
            </a:extLst>
          </p:cNvPr>
          <p:cNvSpPr>
            <a:spLocks noGrp="1"/>
          </p:cNvSpPr>
          <p:nvPr>
            <p:ph idx="1"/>
          </p:nvPr>
        </p:nvSpPr>
        <p:spPr>
          <a:xfrm>
            <a:off x="1104293" y="1333251"/>
            <a:ext cx="8946541" cy="2095749"/>
          </a:xfrm>
        </p:spPr>
        <p:txBody>
          <a:bodyPr>
            <a:normAutofit/>
          </a:bodyPr>
          <a:lstStyle/>
          <a:p>
            <a:r>
              <a:rPr lang="en-US" sz="2500" u="sng" dirty="0"/>
              <a:t>“… for I am God, and there is no other; I am God, and there is none like me, declaring the end from the beginning and from ancient times things not yet done</a:t>
            </a:r>
            <a:r>
              <a:rPr lang="en-US" sz="2500" dirty="0"/>
              <a:t>, saying, ‘My counsel shall stand, and I will accomplish all my purpose…”</a:t>
            </a:r>
          </a:p>
        </p:txBody>
      </p:sp>
      <p:sp>
        <p:nvSpPr>
          <p:cNvPr id="4" name="Title 1">
            <a:extLst>
              <a:ext uri="{FF2B5EF4-FFF2-40B4-BE49-F238E27FC236}">
                <a16:creationId xmlns:a16="http://schemas.microsoft.com/office/drawing/2014/main" id="{019BAF00-A8A6-A9D5-A58B-21A485DADA3E}"/>
              </a:ext>
            </a:extLst>
          </p:cNvPr>
          <p:cNvSpPr txBox="1">
            <a:spLocks/>
          </p:cNvSpPr>
          <p:nvPr/>
        </p:nvSpPr>
        <p:spPr>
          <a:xfrm>
            <a:off x="646111" y="3604223"/>
            <a:ext cx="9404723" cy="866177"/>
          </a:xfrm>
          <a:prstGeom prst="rect">
            <a:avLst/>
          </a:prstGeom>
        </p:spPr>
        <p:txBody>
          <a:bodyPr vert="horz" lIns="91440" tIns="45720" rIns="91440" bIns="45720" rtlCol="0" anchor="t">
            <a:noAutofit/>
          </a:bodyPr>
          <a:lst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t>John 14:29</a:t>
            </a:r>
          </a:p>
        </p:txBody>
      </p:sp>
      <p:sp>
        <p:nvSpPr>
          <p:cNvPr id="5" name="Content Placeholder 2">
            <a:extLst>
              <a:ext uri="{FF2B5EF4-FFF2-40B4-BE49-F238E27FC236}">
                <a16:creationId xmlns:a16="http://schemas.microsoft.com/office/drawing/2014/main" id="{EAB12CE0-6F0D-C6E6-0EDD-056E4406D0FE}"/>
              </a:ext>
            </a:extLst>
          </p:cNvPr>
          <p:cNvSpPr txBox="1">
            <a:spLocks/>
          </p:cNvSpPr>
          <p:nvPr/>
        </p:nvSpPr>
        <p:spPr>
          <a:xfrm>
            <a:off x="1104293" y="4512733"/>
            <a:ext cx="8946541" cy="1012016"/>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a:lstStyle>
          <a:p>
            <a:r>
              <a:rPr lang="en-US" sz="2500" dirty="0"/>
              <a:t>“And now I have told you before it takes place, so that when it does take place you may believe.”</a:t>
            </a:r>
          </a:p>
        </p:txBody>
      </p:sp>
    </p:spTree>
    <p:extLst>
      <p:ext uri="{BB962C8B-B14F-4D97-AF65-F5344CB8AC3E}">
        <p14:creationId xmlns:p14="http://schemas.microsoft.com/office/powerpoint/2010/main" val="9502615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C48DCC-94D3-F877-3AC5-FF7E29FAB09B}"/>
              </a:ext>
            </a:extLst>
          </p:cNvPr>
          <p:cNvSpPr>
            <a:spLocks noGrp="1"/>
          </p:cNvSpPr>
          <p:nvPr>
            <p:ph type="title"/>
          </p:nvPr>
        </p:nvSpPr>
        <p:spPr>
          <a:xfrm>
            <a:off x="3777455" y="74342"/>
            <a:ext cx="5212822" cy="602584"/>
          </a:xfrm>
        </p:spPr>
        <p:txBody>
          <a:bodyPr/>
          <a:lstStyle/>
          <a:p>
            <a:r>
              <a:rPr lang="en-US" dirty="0"/>
              <a:t>Location of </a:t>
            </a:r>
            <a:r>
              <a:rPr lang="en-US" dirty="0" err="1"/>
              <a:t>Tyre</a:t>
            </a:r>
            <a:endParaRPr lang="en-US" dirty="0"/>
          </a:p>
        </p:txBody>
      </p:sp>
      <p:pic>
        <p:nvPicPr>
          <p:cNvPr id="4" name="Picture 3" descr="A map of the middle east&#10;&#10;Description automatically generated">
            <a:extLst>
              <a:ext uri="{FF2B5EF4-FFF2-40B4-BE49-F238E27FC236}">
                <a16:creationId xmlns:a16="http://schemas.microsoft.com/office/drawing/2014/main" id="{48DC4314-5A34-0664-9AE7-32A7EC85D5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7209" y="812393"/>
            <a:ext cx="7477582" cy="5835798"/>
          </a:xfrm>
          <a:prstGeom prst="rect">
            <a:avLst/>
          </a:prstGeom>
        </p:spPr>
      </p:pic>
    </p:spTree>
    <p:extLst>
      <p:ext uri="{BB962C8B-B14F-4D97-AF65-F5344CB8AC3E}">
        <p14:creationId xmlns:p14="http://schemas.microsoft.com/office/powerpoint/2010/main" val="17237309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ACFD69-70B3-3EE5-FF9D-AF46E5939605}"/>
              </a:ext>
            </a:extLst>
          </p:cNvPr>
          <p:cNvSpPr>
            <a:spLocks noGrp="1"/>
          </p:cNvSpPr>
          <p:nvPr>
            <p:ph type="title"/>
          </p:nvPr>
        </p:nvSpPr>
        <p:spPr/>
        <p:txBody>
          <a:bodyPr/>
          <a:lstStyle/>
          <a:p>
            <a:r>
              <a:rPr lang="en-US" dirty="0"/>
              <a:t>Predictions</a:t>
            </a:r>
          </a:p>
        </p:txBody>
      </p:sp>
      <p:sp>
        <p:nvSpPr>
          <p:cNvPr id="3" name="Content Placeholder 2">
            <a:extLst>
              <a:ext uri="{FF2B5EF4-FFF2-40B4-BE49-F238E27FC236}">
                <a16:creationId xmlns:a16="http://schemas.microsoft.com/office/drawing/2014/main" id="{2361171C-08CB-74A3-2B8D-6368B0388EEA}"/>
              </a:ext>
            </a:extLst>
          </p:cNvPr>
          <p:cNvSpPr>
            <a:spLocks noGrp="1"/>
          </p:cNvSpPr>
          <p:nvPr>
            <p:ph idx="1"/>
          </p:nvPr>
        </p:nvSpPr>
        <p:spPr>
          <a:xfrm>
            <a:off x="1104293" y="1333251"/>
            <a:ext cx="9796789" cy="5072031"/>
          </a:xfrm>
        </p:spPr>
        <p:txBody>
          <a:bodyPr>
            <a:normAutofit/>
          </a:bodyPr>
          <a:lstStyle/>
          <a:p>
            <a:r>
              <a:rPr lang="en-US" sz="2500" b="1" dirty="0"/>
              <a:t>Many nations will come against her like waves</a:t>
            </a:r>
          </a:p>
          <a:p>
            <a:r>
              <a:rPr lang="en-US" sz="2500" b="1" dirty="0"/>
              <a:t>Mainland </a:t>
            </a:r>
            <a:r>
              <a:rPr lang="en-US" sz="2500" b="1" dirty="0" err="1"/>
              <a:t>Tyre</a:t>
            </a:r>
            <a:r>
              <a:rPr lang="en-US" sz="2500" b="1" dirty="0"/>
              <a:t> would be destroyed – like a bare rock</a:t>
            </a:r>
          </a:p>
          <a:p>
            <a:r>
              <a:rPr lang="en-US" sz="2500" b="1" dirty="0" err="1"/>
              <a:t>Tyre</a:t>
            </a:r>
            <a:r>
              <a:rPr lang="en-US" sz="2500" b="1" dirty="0"/>
              <a:t> would become a place where fishermen spread nets</a:t>
            </a:r>
          </a:p>
          <a:p>
            <a:r>
              <a:rPr lang="en-US" sz="2500" b="1" dirty="0" err="1"/>
              <a:t>Tyre</a:t>
            </a:r>
            <a:r>
              <a:rPr lang="en-US" sz="2500" b="1" dirty="0"/>
              <a:t> would become plunder for the nations </a:t>
            </a:r>
          </a:p>
          <a:p>
            <a:r>
              <a:rPr lang="en-US" sz="2500" b="1" dirty="0"/>
              <a:t>Nebuchadnezzar of Babylon would siege the city</a:t>
            </a:r>
          </a:p>
          <a:p>
            <a:r>
              <a:rPr lang="en-US" sz="2500" b="1" dirty="0"/>
              <a:t>Stones, soil, and timbers will be cast into the water</a:t>
            </a:r>
          </a:p>
          <a:p>
            <a:r>
              <a:rPr lang="en-US" sz="2500" b="1" dirty="0"/>
              <a:t>The deep will come over </a:t>
            </a:r>
            <a:r>
              <a:rPr lang="en-US" sz="2500" b="1" dirty="0" err="1"/>
              <a:t>Tyre</a:t>
            </a:r>
            <a:r>
              <a:rPr lang="en-US" sz="2500" b="1" dirty="0"/>
              <a:t> - it will be covered with water</a:t>
            </a:r>
          </a:p>
          <a:p>
            <a:r>
              <a:rPr lang="en-US" sz="2500" b="1" dirty="0" err="1"/>
              <a:t>Tyre</a:t>
            </a:r>
            <a:r>
              <a:rPr lang="en-US" sz="2500" b="1" dirty="0"/>
              <a:t> won’t be rebuilt – it will have </a:t>
            </a:r>
            <a:r>
              <a:rPr lang="en-US" sz="2500" b="1"/>
              <a:t>a dreadful end</a:t>
            </a:r>
            <a:endParaRPr lang="en-US" sz="2500" b="1" dirty="0"/>
          </a:p>
        </p:txBody>
      </p:sp>
    </p:spTree>
    <p:extLst>
      <p:ext uri="{BB962C8B-B14F-4D97-AF65-F5344CB8AC3E}">
        <p14:creationId xmlns:p14="http://schemas.microsoft.com/office/powerpoint/2010/main" val="23416405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91B426-177D-1B28-3D2D-7523B0DA4898}"/>
              </a:ext>
            </a:extLst>
          </p:cNvPr>
          <p:cNvSpPr>
            <a:spLocks noGrp="1"/>
          </p:cNvSpPr>
          <p:nvPr>
            <p:ph type="title"/>
          </p:nvPr>
        </p:nvSpPr>
        <p:spPr>
          <a:xfrm>
            <a:off x="1018645" y="115408"/>
            <a:ext cx="9404723" cy="1400530"/>
          </a:xfrm>
        </p:spPr>
        <p:txBody>
          <a:bodyPr/>
          <a:lstStyle/>
          <a:p>
            <a:r>
              <a:rPr lang="en-US" dirty="0"/>
              <a:t>Old </a:t>
            </a:r>
            <a:r>
              <a:rPr lang="en-US" dirty="0" err="1"/>
              <a:t>Tyre</a:t>
            </a:r>
            <a:r>
              <a:rPr lang="en-US" dirty="0"/>
              <a:t> (Mainland) and the Island City of </a:t>
            </a:r>
            <a:r>
              <a:rPr lang="en-US" dirty="0" err="1"/>
              <a:t>Tyre</a:t>
            </a:r>
            <a:r>
              <a:rPr lang="en-US" dirty="0"/>
              <a:t> (New </a:t>
            </a:r>
            <a:r>
              <a:rPr lang="en-US" dirty="0" err="1"/>
              <a:t>Tyre</a:t>
            </a:r>
            <a:r>
              <a:rPr lang="en-US" dirty="0"/>
              <a:t>)</a:t>
            </a:r>
          </a:p>
        </p:txBody>
      </p:sp>
      <p:pic>
        <p:nvPicPr>
          <p:cNvPr id="5" name="Content Placeholder 4">
            <a:extLst>
              <a:ext uri="{FF2B5EF4-FFF2-40B4-BE49-F238E27FC236}">
                <a16:creationId xmlns:a16="http://schemas.microsoft.com/office/drawing/2014/main" id="{5CCB82E8-A7FE-BD6E-A849-5D0CDDBD386F}"/>
              </a:ext>
            </a:extLst>
          </p:cNvPr>
          <p:cNvPicPr>
            <a:picLocks noGrp="1" noChangeAspect="1"/>
          </p:cNvPicPr>
          <p:nvPr>
            <p:ph idx="1"/>
          </p:nvPr>
        </p:nvPicPr>
        <p:blipFill>
          <a:blip r:embed="rId2"/>
          <a:stretch>
            <a:fillRect/>
          </a:stretch>
        </p:blipFill>
        <p:spPr>
          <a:xfrm>
            <a:off x="1889761" y="1597153"/>
            <a:ext cx="8940800" cy="5006848"/>
          </a:xfrm>
          <a:prstGeom prst="rect">
            <a:avLst/>
          </a:prstGeom>
        </p:spPr>
      </p:pic>
    </p:spTree>
    <p:extLst>
      <p:ext uri="{BB962C8B-B14F-4D97-AF65-F5344CB8AC3E}">
        <p14:creationId xmlns:p14="http://schemas.microsoft.com/office/powerpoint/2010/main" val="27839291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91B426-177D-1B28-3D2D-7523B0DA4898}"/>
              </a:ext>
            </a:extLst>
          </p:cNvPr>
          <p:cNvSpPr>
            <a:spLocks noGrp="1"/>
          </p:cNvSpPr>
          <p:nvPr>
            <p:ph type="title"/>
          </p:nvPr>
        </p:nvSpPr>
        <p:spPr>
          <a:xfrm>
            <a:off x="646111" y="452718"/>
            <a:ext cx="9852556" cy="1400530"/>
          </a:xfrm>
        </p:spPr>
        <p:txBody>
          <a:bodyPr/>
          <a:lstStyle/>
          <a:p>
            <a:r>
              <a:rPr lang="en-US" dirty="0"/>
              <a:t>Island City of </a:t>
            </a:r>
            <a:r>
              <a:rPr lang="en-US" dirty="0" err="1"/>
              <a:t>Tyre</a:t>
            </a:r>
            <a:r>
              <a:rPr lang="en-US" dirty="0"/>
              <a:t> – Walled Fortress </a:t>
            </a:r>
          </a:p>
        </p:txBody>
      </p:sp>
      <p:pic>
        <p:nvPicPr>
          <p:cNvPr id="1026" name="Picture 2" descr="ancient tyre illustration">
            <a:extLst>
              <a:ext uri="{FF2B5EF4-FFF2-40B4-BE49-F238E27FC236}">
                <a16:creationId xmlns:a16="http://schemas.microsoft.com/office/drawing/2014/main" id="{A1205058-1508-F260-5EFE-171EEBBFA6F3}"/>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980520" y="1853248"/>
            <a:ext cx="8231231" cy="48015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915929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91B426-177D-1B28-3D2D-7523B0DA4898}"/>
              </a:ext>
            </a:extLst>
          </p:cNvPr>
          <p:cNvSpPr>
            <a:spLocks noGrp="1"/>
          </p:cNvSpPr>
          <p:nvPr>
            <p:ph type="title"/>
          </p:nvPr>
        </p:nvSpPr>
        <p:spPr/>
        <p:txBody>
          <a:bodyPr/>
          <a:lstStyle/>
          <a:p>
            <a:r>
              <a:rPr lang="en-US" dirty="0"/>
              <a:t>Alexander’s Determination to take the Island City of </a:t>
            </a:r>
            <a:r>
              <a:rPr lang="en-US" dirty="0" err="1"/>
              <a:t>Tyre</a:t>
            </a:r>
            <a:endParaRPr lang="en-US" dirty="0"/>
          </a:p>
        </p:txBody>
      </p:sp>
      <p:pic>
        <p:nvPicPr>
          <p:cNvPr id="5" name="Content Placeholder 4">
            <a:extLst>
              <a:ext uri="{FF2B5EF4-FFF2-40B4-BE49-F238E27FC236}">
                <a16:creationId xmlns:a16="http://schemas.microsoft.com/office/drawing/2014/main" id="{2CDAE5D1-3B9B-6F6A-0BC0-E81B1F18EF74}"/>
              </a:ext>
            </a:extLst>
          </p:cNvPr>
          <p:cNvPicPr>
            <a:picLocks noGrp="1" noChangeAspect="1"/>
          </p:cNvPicPr>
          <p:nvPr>
            <p:ph idx="1"/>
          </p:nvPr>
        </p:nvPicPr>
        <p:blipFill>
          <a:blip r:embed="rId3"/>
          <a:stretch>
            <a:fillRect/>
          </a:stretch>
        </p:blipFill>
        <p:spPr>
          <a:xfrm>
            <a:off x="1928399" y="2052638"/>
            <a:ext cx="7296977" cy="4195762"/>
          </a:xfrm>
          <a:prstGeom prst="rect">
            <a:avLst/>
          </a:prstGeom>
        </p:spPr>
      </p:pic>
    </p:spTree>
    <p:extLst>
      <p:ext uri="{BB962C8B-B14F-4D97-AF65-F5344CB8AC3E}">
        <p14:creationId xmlns:p14="http://schemas.microsoft.com/office/powerpoint/2010/main" val="36402373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91B426-177D-1B28-3D2D-7523B0DA4898}"/>
              </a:ext>
            </a:extLst>
          </p:cNvPr>
          <p:cNvSpPr>
            <a:spLocks noGrp="1"/>
          </p:cNvSpPr>
          <p:nvPr>
            <p:ph type="title"/>
          </p:nvPr>
        </p:nvSpPr>
        <p:spPr>
          <a:xfrm>
            <a:off x="1018645" y="115408"/>
            <a:ext cx="9404723" cy="1400530"/>
          </a:xfrm>
        </p:spPr>
        <p:txBody>
          <a:bodyPr/>
          <a:lstStyle/>
          <a:p>
            <a:r>
              <a:rPr lang="en-US" dirty="0"/>
              <a:t>Alexander’s Final Assault </a:t>
            </a:r>
            <a:br>
              <a:rPr lang="en-US" dirty="0"/>
            </a:br>
            <a:endParaRPr lang="en-US" dirty="0"/>
          </a:p>
        </p:txBody>
      </p:sp>
      <p:pic>
        <p:nvPicPr>
          <p:cNvPr id="7" name="Content Placeholder 6" descr="A map of the siege of tyre&#10;&#10;Description automatically generated">
            <a:extLst>
              <a:ext uri="{FF2B5EF4-FFF2-40B4-BE49-F238E27FC236}">
                <a16:creationId xmlns:a16="http://schemas.microsoft.com/office/drawing/2014/main" id="{C4142C60-525F-96E8-38FF-2C1D43AD479A}"/>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164872" y="948191"/>
            <a:ext cx="7595501" cy="5794401"/>
          </a:xfrm>
        </p:spPr>
      </p:pic>
    </p:spTree>
    <p:extLst>
      <p:ext uri="{BB962C8B-B14F-4D97-AF65-F5344CB8AC3E}">
        <p14:creationId xmlns:p14="http://schemas.microsoft.com/office/powerpoint/2010/main" val="26434447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91B426-177D-1B28-3D2D-7523B0DA4898}"/>
              </a:ext>
            </a:extLst>
          </p:cNvPr>
          <p:cNvSpPr>
            <a:spLocks noGrp="1"/>
          </p:cNvSpPr>
          <p:nvPr>
            <p:ph type="title"/>
          </p:nvPr>
        </p:nvSpPr>
        <p:spPr/>
        <p:txBody>
          <a:bodyPr/>
          <a:lstStyle/>
          <a:p>
            <a:r>
              <a:rPr lang="en-US" dirty="0"/>
              <a:t>What </a:t>
            </a:r>
            <a:r>
              <a:rPr lang="en-US" dirty="0" err="1"/>
              <a:t>Tyre</a:t>
            </a:r>
            <a:r>
              <a:rPr lang="en-US" dirty="0"/>
              <a:t> Looks Like Today</a:t>
            </a:r>
          </a:p>
        </p:txBody>
      </p:sp>
      <p:pic>
        <p:nvPicPr>
          <p:cNvPr id="7" name="Content Placeholder 6" descr="A map of an area with land and water&#10;&#10;Description automatically generated">
            <a:extLst>
              <a:ext uri="{FF2B5EF4-FFF2-40B4-BE49-F238E27FC236}">
                <a16:creationId xmlns:a16="http://schemas.microsoft.com/office/drawing/2014/main" id="{132956F8-0E8E-2C54-418A-1E24F6D7E69D}"/>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77555" y="1853248"/>
            <a:ext cx="7942178" cy="4802247"/>
          </a:xfrm>
        </p:spPr>
      </p:pic>
    </p:spTree>
    <p:extLst>
      <p:ext uri="{BB962C8B-B14F-4D97-AF65-F5344CB8AC3E}">
        <p14:creationId xmlns:p14="http://schemas.microsoft.com/office/powerpoint/2010/main" val="173163908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Template>
  <TotalTime>492</TotalTime>
  <Words>777</Words>
  <Application>Microsoft Office PowerPoint</Application>
  <PresentationFormat>Widescreen</PresentationFormat>
  <Paragraphs>31</Paragraphs>
  <Slides>10</Slides>
  <Notes>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Century Gothic</vt:lpstr>
      <vt:lpstr>Wingdings 3</vt:lpstr>
      <vt:lpstr>Ion</vt:lpstr>
      <vt:lpstr>Fulfilled Prophecy</vt:lpstr>
      <vt:lpstr>Isaiah 46:9-10</vt:lpstr>
      <vt:lpstr>Location of Tyre</vt:lpstr>
      <vt:lpstr>Predictions</vt:lpstr>
      <vt:lpstr>Old Tyre (Mainland) and the Island City of Tyre (New Tyre)</vt:lpstr>
      <vt:lpstr>Island City of Tyre – Walled Fortress </vt:lpstr>
      <vt:lpstr>Alexander’s Determination to take the Island City of Tyre</vt:lpstr>
      <vt:lpstr>Alexander’s Final Assault  </vt:lpstr>
      <vt:lpstr>What Tyre Looks Like Today</vt:lpstr>
      <vt:lpstr>Ancient submerged columns with modern buildings along the coast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Dana Goodnight</dc:creator>
  <cp:lastModifiedBy>Dana Goodnight</cp:lastModifiedBy>
  <cp:revision>14</cp:revision>
  <cp:lastPrinted>2024-05-06T02:42:20Z</cp:lastPrinted>
  <dcterms:created xsi:type="dcterms:W3CDTF">2023-11-19T19:10:13Z</dcterms:created>
  <dcterms:modified xsi:type="dcterms:W3CDTF">2024-05-11T02:42:55Z</dcterms:modified>
</cp:coreProperties>
</file>